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D32"/>
    <a:srgbClr val="EDF2F6"/>
    <a:srgbClr val="636466"/>
    <a:srgbClr val="1C1D21"/>
    <a:srgbClr val="B4B9BD"/>
    <a:srgbClr val="B80030"/>
    <a:srgbClr val="EDEDED"/>
    <a:srgbClr val="F4F4F4"/>
    <a:srgbClr val="F8F8F8"/>
    <a:srgbClr val="FE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5266"/>
    <p:restoredTop sz="96203"/>
  </p:normalViewPr>
  <p:slideViewPr>
    <p:cSldViewPr snapToGrid="0" snapToObjects="1">
      <p:cViewPr varScale="1">
        <p:scale>
          <a:sx n="217" d="100"/>
          <a:sy n="217" d="100"/>
        </p:scale>
        <p:origin x="541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4E1B6-CFFA-9B4A-8B2E-2D4A80C1A5FA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CD7BD-8F8C-BA46-83B1-4773CB27B9D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81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C5E37-5B0D-1E4A-89A1-557B4F1A7981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31310-34A5-864A-A4FD-06112DB763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82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00905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48136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77268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17182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5957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58192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551558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7D246-AA7A-8649-88F2-FAFF42E98C38}" type="datetimeFigureOut">
              <a:rPr lang="it-IT" smtClean="0"/>
              <a:t>06/05/25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88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A66ADF0-7C94-7648-981E-912EED4AB709}"/>
              </a:ext>
            </a:extLst>
          </p:cNvPr>
          <p:cNvGrpSpPr/>
          <p:nvPr/>
        </p:nvGrpSpPr>
        <p:grpSpPr>
          <a:xfrm>
            <a:off x="-127861" y="0"/>
            <a:ext cx="12319861" cy="6858000"/>
            <a:chOff x="-127861" y="0"/>
            <a:chExt cx="12319861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86FA2C-C8B0-1740-B761-19D7524C4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037" r="1038"/>
            <a:stretch/>
          </p:blipFill>
          <p:spPr>
            <a:xfrm>
              <a:off x="-127861" y="0"/>
              <a:ext cx="12319861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8F2895-8D31-6445-9C7D-0DFAC0B96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1998" y="590307"/>
              <a:ext cx="2930619" cy="1072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35422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6A3ED62B-B8F9-D425-8348-4FD58D277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796" b="656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4670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6CA99-71DB-423E-AAA0-1888056C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>
                <a:solidFill>
                  <a:srgbClr val="B01D32"/>
                </a:solidFill>
                <a:latin typeface="Century Gothic" panose="020B0502020202020204" pitchFamily="34" charset="0"/>
              </a:rPr>
              <a:t>The eyes are the window to the soul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53671-038C-78FF-C7B0-D502E5478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i="0" u="none" strike="noStrike" dirty="0">
                <a:solidFill>
                  <a:srgbClr val="211F20"/>
                </a:solidFill>
                <a:effectLst/>
                <a:latin typeface="Century Gothic" panose="020B0502020202020204" pitchFamily="34" charset="0"/>
              </a:rPr>
              <a:t>Establishes bonds and rapport with others</a:t>
            </a:r>
          </a:p>
          <a:p>
            <a:r>
              <a:rPr lang="en-GB" b="1" i="0" u="none" strike="noStrike" dirty="0">
                <a:solidFill>
                  <a:srgbClr val="211F20"/>
                </a:solidFill>
                <a:effectLst/>
                <a:latin typeface="Century Gothic" panose="020B0502020202020204" pitchFamily="34" charset="0"/>
              </a:rPr>
              <a:t>Help build trust</a:t>
            </a:r>
            <a:endParaRPr lang="en-GB" b="1" dirty="0">
              <a:solidFill>
                <a:srgbClr val="211F20"/>
              </a:solidFill>
              <a:latin typeface="Century Gothic" panose="020B0502020202020204" pitchFamily="34" charset="0"/>
            </a:endParaRPr>
          </a:p>
          <a:p>
            <a:r>
              <a:rPr lang="en-GB" b="1" i="0" u="none" strike="noStrike" dirty="0">
                <a:solidFill>
                  <a:srgbClr val="211F20"/>
                </a:solidFill>
                <a:effectLst/>
                <a:latin typeface="Century Gothic" panose="020B0502020202020204" pitchFamily="34" charset="0"/>
              </a:rPr>
              <a:t>Improve understanding between teams</a:t>
            </a:r>
          </a:p>
          <a:p>
            <a:r>
              <a:rPr lang="en-GB" b="1" i="0" u="none" strike="noStrike" dirty="0">
                <a:solidFill>
                  <a:srgbClr val="211F20"/>
                </a:solidFill>
                <a:effectLst/>
                <a:latin typeface="Century Gothic" panose="020B0502020202020204" pitchFamily="34" charset="0"/>
              </a:rPr>
              <a:t>Making eye contact is a sign of respect</a:t>
            </a:r>
            <a:endParaRPr lang="en-GB" b="1" dirty="0">
              <a:solidFill>
                <a:srgbClr val="211F20"/>
              </a:solidFill>
              <a:latin typeface="Century Gothic" panose="020B0502020202020204" pitchFamily="34" charset="0"/>
            </a:endParaRPr>
          </a:p>
          <a:p>
            <a:r>
              <a:rPr lang="en-GB" b="1" i="0" u="none" strike="noStrike" dirty="0">
                <a:solidFill>
                  <a:srgbClr val="211F20"/>
                </a:solidFill>
                <a:effectLst/>
                <a:latin typeface="Century Gothic" panose="020B0502020202020204" pitchFamily="34" charset="0"/>
              </a:rPr>
              <a:t>Enhances authority and influence</a:t>
            </a:r>
            <a:endParaRPr lang="en-E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9041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ainting of a group of people&#10;&#10;AI-generated content may be incorrect.">
            <a:extLst>
              <a:ext uri="{FF2B5EF4-FFF2-40B4-BE49-F238E27FC236}">
                <a16:creationId xmlns:a16="http://schemas.microsoft.com/office/drawing/2014/main" id="{888E64A9-3F4A-2A27-FEB3-FE6DC2B3B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96" r="4985" b="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825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mple of Hephaestus with columns and trees&#10;&#10;AI-generated content may be incorrect.">
            <a:extLst>
              <a:ext uri="{FF2B5EF4-FFF2-40B4-BE49-F238E27FC236}">
                <a16:creationId xmlns:a16="http://schemas.microsoft.com/office/drawing/2014/main" id="{37E4E5B0-7B6C-CA61-5AB8-33AD78E5E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4661" r="77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1076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A3B5C25B-0197-2E37-85EA-86423A75F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4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791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figurines of people fighting&#10;&#10;AI-generated content may be incorrect.">
            <a:extLst>
              <a:ext uri="{FF2B5EF4-FFF2-40B4-BE49-F238E27FC236}">
                <a16:creationId xmlns:a16="http://schemas.microsoft.com/office/drawing/2014/main" id="{B62F32A9-4946-94F2-7ECE-9ABF62A54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5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2096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men sitting around a table&#10;&#10;AI-generated content may be incorrect.">
            <a:extLst>
              <a:ext uri="{FF2B5EF4-FFF2-40B4-BE49-F238E27FC236}">
                <a16:creationId xmlns:a16="http://schemas.microsoft.com/office/drawing/2014/main" id="{F5C8E66F-080D-B7D2-A9E9-6BE632676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6623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long room with laptops on the table&#10;&#10;AI-generated content may be incorrect.">
            <a:extLst>
              <a:ext uri="{FF2B5EF4-FFF2-40B4-BE49-F238E27FC236}">
                <a16:creationId xmlns:a16="http://schemas.microsoft.com/office/drawing/2014/main" id="{76714365-E98D-F21F-A7E5-65334C76F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688" b="1722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1390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CEAAA-3D33-FBCF-BDBF-AC982D861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16" y="365125"/>
            <a:ext cx="10456984" cy="1410921"/>
          </a:xfrm>
        </p:spPr>
        <p:txBody>
          <a:bodyPr>
            <a:normAutofit fontScale="90000"/>
          </a:bodyPr>
          <a:lstStyle/>
          <a:p>
            <a:br>
              <a:rPr lang="en-GB" sz="27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br>
              <a:rPr lang="en-GB" sz="27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r>
              <a:rPr lang="en-GB" sz="2700" b="1" i="0" u="none" strike="noStrike" dirty="0">
                <a:solidFill>
                  <a:srgbClr val="B01D32"/>
                </a:solidFill>
                <a:effectLst/>
                <a:latin typeface="Century Gothic" panose="020B0502020202020204" pitchFamily="34" charset="0"/>
              </a:rPr>
              <a:t>We are likely to see profound impacts from AI—auto-transcription of meetings, annotated minutes, action-item trackers, and sentiment-analysis reports—all feeding back into space design and usage strategies.</a:t>
            </a:r>
            <a:br>
              <a:rPr lang="en-GB" b="1" i="0" u="none" strike="noStrike" dirty="0">
                <a:solidFill>
                  <a:srgbClr val="B01D32"/>
                </a:solidFill>
                <a:effectLst/>
                <a:latin typeface="Century Gothic" panose="020B0502020202020204" pitchFamily="34" charset="0"/>
              </a:rPr>
            </a:br>
            <a:endParaRPr lang="en-ES" b="1" dirty="0">
              <a:solidFill>
                <a:srgbClr val="B01D3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D705D-A1E2-E26F-76C0-C26B6CB89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6"/>
            <a:ext cx="10515600" cy="4351339"/>
          </a:xfrm>
        </p:spPr>
        <p:txBody>
          <a:bodyPr>
            <a:normAutofit/>
          </a:bodyPr>
          <a:lstStyle/>
          <a:p>
            <a:pPr algn="l">
              <a:lnSpc>
                <a:spcPts val="2250"/>
              </a:lnSpc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Embrace flexibility</a:t>
            </a:r>
            <a:endParaRPr lang="en-GB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ts val="2250"/>
              </a:lnSpc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Invest in technology</a:t>
            </a:r>
          </a:p>
          <a:p>
            <a:pPr algn="l">
              <a:lnSpc>
                <a:spcPts val="2250"/>
              </a:lnSpc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Invest in sustainability</a:t>
            </a:r>
          </a:p>
          <a:p>
            <a:pPr algn="l">
              <a:lnSpc>
                <a:spcPts val="2250"/>
              </a:lnSpc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Use data</a:t>
            </a:r>
          </a:p>
          <a:p>
            <a:pPr algn="l">
              <a:lnSpc>
                <a:spcPts val="2250"/>
              </a:lnSpc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Prioritize wellbeing</a:t>
            </a:r>
            <a:endParaRPr lang="en-GB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algn="l">
              <a:lnSpc>
                <a:spcPts val="2250"/>
              </a:lnSpc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Stay agile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Personalize the boardroom and the meeting room</a:t>
            </a:r>
          </a:p>
          <a:p>
            <a:pPr marL="0" indent="0">
              <a:buNone/>
            </a:pPr>
            <a:br>
              <a:rPr lang="en-GB" dirty="0"/>
            </a:b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412108707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of a body language toolkit&#10;&#10;AI-generated content may be incorrect.">
            <a:extLst>
              <a:ext uri="{FF2B5EF4-FFF2-40B4-BE49-F238E27FC236}">
                <a16:creationId xmlns:a16="http://schemas.microsoft.com/office/drawing/2014/main" id="{8C9AB85B-DC97-7528-5F5C-D84DA4956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01" b="2580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D6581-9179-72E3-6931-C34AB921F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32" y="4120662"/>
            <a:ext cx="4327736" cy="216119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b="1" dirty="0">
                <a:solidFill>
                  <a:srgbClr val="B01D32"/>
                </a:solidFill>
              </a:rPr>
              <a:t>The importance of non verbal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72376546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4830</TotalTime>
  <Words>98</Words>
  <Application>Microsoft Macintosh PowerPoint</Application>
  <PresentationFormat>Widescreen</PresentationFormat>
  <Paragraphs>16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We are likely to see profound impacts from AI—auto-transcription of meetings, annotated minutes, action-item trackers, and sentiment-analysis reports—all feeding back into space design and usage strategies. </vt:lpstr>
      <vt:lpstr>The importance of non verbal communication</vt:lpstr>
      <vt:lpstr>PowerPoint Presentation</vt:lpstr>
      <vt:lpstr>The eyes are the window to the soul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Edoardo Curreri</dc:creator>
  <cp:lastModifiedBy>Montse Romero</cp:lastModifiedBy>
  <cp:revision>334</cp:revision>
  <cp:lastPrinted>2025-05-06T10:12:51Z</cp:lastPrinted>
  <dcterms:created xsi:type="dcterms:W3CDTF">2016-10-06T08:31:58Z</dcterms:created>
  <dcterms:modified xsi:type="dcterms:W3CDTF">2025-05-06T10:47:03Z</dcterms:modified>
</cp:coreProperties>
</file>