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6" r:id="rId12"/>
    <p:sldId id="267" r:id="rId13"/>
    <p:sldId id="271" r:id="rId14"/>
    <p:sldId id="275" r:id="rId15"/>
    <p:sldId id="272" r:id="rId16"/>
    <p:sldId id="273" r:id="rId17"/>
    <p:sldId id="274" r:id="rId18"/>
    <p:sldId id="269" r:id="rId19"/>
    <p:sldId id="281" r:id="rId20"/>
    <p:sldId id="282" r:id="rId21"/>
    <p:sldId id="276" r:id="rId22"/>
    <p:sldId id="277" r:id="rId23"/>
    <p:sldId id="279" r:id="rId24"/>
    <p:sldId id="280" r:id="rId25"/>
    <p:sldId id="278" r:id="rId26"/>
    <p:sldId id="283" r:id="rId27"/>
    <p:sldId id="285" r:id="rId28"/>
    <p:sldId id="286" r:id="rId29"/>
    <p:sldId id="287" r:id="rId30"/>
    <p:sldId id="284" r:id="rId31"/>
    <p:sldId id="288" r:id="rId32"/>
    <p:sldId id="289" r:id="rId33"/>
    <p:sldId id="290" r:id="rId34"/>
    <p:sldId id="292" r:id="rId35"/>
    <p:sldId id="291" r:id="rId36"/>
    <p:sldId id="294" r:id="rId37"/>
    <p:sldId id="293" r:id="rId38"/>
    <p:sldId id="295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D32"/>
    <a:srgbClr val="EDF2F6"/>
    <a:srgbClr val="636466"/>
    <a:srgbClr val="1C1D21"/>
    <a:srgbClr val="B4B9BD"/>
    <a:srgbClr val="B80030"/>
    <a:srgbClr val="EDEDED"/>
    <a:srgbClr val="F4F4F4"/>
    <a:srgbClr val="F8F8F8"/>
    <a:srgbClr val="FE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266"/>
    <p:restoredTop sz="96203"/>
  </p:normalViewPr>
  <p:slideViewPr>
    <p:cSldViewPr snapToGrid="0" snapToObjects="1">
      <p:cViewPr varScale="1">
        <p:scale>
          <a:sx n="217" d="100"/>
          <a:sy n="217" d="100"/>
        </p:scale>
        <p:origin x="541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4E1B6-CFFA-9B4A-8B2E-2D4A80C1A5FA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CD7BD-8F8C-BA46-83B1-4773CB27B9D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81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C5E37-5B0D-1E4A-89A1-557B4F1A7981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31310-34A5-864A-A4FD-06112DB763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82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00905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1718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595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5155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7D246-AA7A-8649-88F2-FAFF42E98C38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D742-2247-8B4C-95D2-111ABB99A4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8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A66ADF0-7C94-7648-981E-912EED4AB709}"/>
              </a:ext>
            </a:extLst>
          </p:cNvPr>
          <p:cNvGrpSpPr/>
          <p:nvPr/>
        </p:nvGrpSpPr>
        <p:grpSpPr>
          <a:xfrm>
            <a:off x="-127861" y="0"/>
            <a:ext cx="12319861" cy="6858000"/>
            <a:chOff x="-127861" y="0"/>
            <a:chExt cx="12319861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86FA2C-C8B0-1740-B761-19D7524C4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037" r="1038"/>
            <a:stretch/>
          </p:blipFill>
          <p:spPr>
            <a:xfrm>
              <a:off x="-127861" y="0"/>
              <a:ext cx="12319861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8F2895-8D31-6445-9C7D-0DFAC0B96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998" y="590307"/>
              <a:ext cx="2930619" cy="1072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35422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A499D-4573-06AB-0097-20B300A3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BB6F-1E2F-2418-352E-400C2E5D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rgbClr val="B01D32"/>
                </a:solidFill>
                <a:latin typeface="Century Gothic" panose="020B0502020202020204" pitchFamily="34" charset="0"/>
              </a:rPr>
              <a:t>Table Shape &amp; Group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3A5FD-F473-B460-35C4-7DC0C5AB1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ES" b="1" dirty="0">
                <a:latin typeface="Century Gothic" panose="020B0502020202020204" pitchFamily="34" charset="0"/>
              </a:rPr>
              <a:t>Round: Egalitarian, Collaborative</a:t>
            </a:r>
          </a:p>
          <a:p>
            <a:pPr marL="0" indent="0">
              <a:buNone/>
            </a:pPr>
            <a:endParaRPr lang="en-E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Promote Inclusivity and Equality</a:t>
            </a: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Fosters unity and Collaboration</a:t>
            </a: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Encoourages Open and Fair discussions</a:t>
            </a:r>
          </a:p>
        </p:txBody>
      </p:sp>
    </p:spTree>
    <p:extLst>
      <p:ext uri="{BB962C8B-B14F-4D97-AF65-F5344CB8AC3E}">
        <p14:creationId xmlns:p14="http://schemas.microsoft.com/office/powerpoint/2010/main" val="28740105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und table with laptops on it&#10;&#10;AI-generated content may be incorrect.">
            <a:extLst>
              <a:ext uri="{FF2B5EF4-FFF2-40B4-BE49-F238E27FC236}">
                <a16:creationId xmlns:a16="http://schemas.microsoft.com/office/drawing/2014/main" id="{81716F81-1858-9E7B-85F4-EE8FD2E2A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097" b="78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083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ircular room with many chairs&#10;&#10;AI-generated content may be incorrect.">
            <a:extLst>
              <a:ext uri="{FF2B5EF4-FFF2-40B4-BE49-F238E27FC236}">
                <a16:creationId xmlns:a16="http://schemas.microsoft.com/office/drawing/2014/main" id="{902E342A-7C7F-D308-8764-12725039B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2428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itting around a round table&#10;&#10;AI-generated content may be incorrect.">
            <a:extLst>
              <a:ext uri="{FF2B5EF4-FFF2-40B4-BE49-F238E27FC236}">
                <a16:creationId xmlns:a16="http://schemas.microsoft.com/office/drawing/2014/main" id="{9EB3E8C5-F15B-65A5-04BC-8C9A5FBE3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3922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in a round room&#10;&#10;AI-generated content may be incorrect.">
            <a:extLst>
              <a:ext uri="{FF2B5EF4-FFF2-40B4-BE49-F238E27FC236}">
                <a16:creationId xmlns:a16="http://schemas.microsoft.com/office/drawing/2014/main" id="{39D36EFE-A574-4C71-99C3-4DE40D7AC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72" r="60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4969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nference room with a table with laptops&#10;&#10;AI-generated content may be incorrect.">
            <a:extLst>
              <a:ext uri="{FF2B5EF4-FFF2-40B4-BE49-F238E27FC236}">
                <a16:creationId xmlns:a16="http://schemas.microsoft.com/office/drawing/2014/main" id="{D61FB71C-FF56-8353-58FD-3F77FD764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286" b="54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772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large table with chairs and laptops&#10;&#10;AI-generated content may be incorrect.">
            <a:extLst>
              <a:ext uri="{FF2B5EF4-FFF2-40B4-BE49-F238E27FC236}">
                <a16:creationId xmlns:a16="http://schemas.microsoft.com/office/drawing/2014/main" id="{6A8982C2-6047-8ACB-77C9-B9F5D5477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423" b="48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1835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und table with computers in it&#10;&#10;AI-generated content may be incorrect.">
            <a:extLst>
              <a:ext uri="{FF2B5EF4-FFF2-40B4-BE49-F238E27FC236}">
                <a16:creationId xmlns:a16="http://schemas.microsoft.com/office/drawing/2014/main" id="{B381E981-0E70-36F6-A330-06F78DE49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722" b="6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818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a round table and chairs&#10;&#10;AI-generated content may be incorrect.">
            <a:extLst>
              <a:ext uri="{FF2B5EF4-FFF2-40B4-BE49-F238E27FC236}">
                <a16:creationId xmlns:a16="http://schemas.microsoft.com/office/drawing/2014/main" id="{026CAB1E-6E0F-69BA-FC2B-6BBABF3D0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23" b="22886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5373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om with laptops on the table&#10;&#10;AI-generated content may be incorrect.">
            <a:extLst>
              <a:ext uri="{FF2B5EF4-FFF2-40B4-BE49-F238E27FC236}">
                <a16:creationId xmlns:a16="http://schemas.microsoft.com/office/drawing/2014/main" id="{5F40480B-C8CE-E542-4D25-F89504DEA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201" b="6110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9624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at a desk looking at a blueprint&#10;&#10;AI-generated content may be incorrect.">
            <a:extLst>
              <a:ext uri="{FF2B5EF4-FFF2-40B4-BE49-F238E27FC236}">
                <a16:creationId xmlns:a16="http://schemas.microsoft.com/office/drawing/2014/main" id="{F1CF5328-A25E-CAC3-648A-943E643F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1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B92B9-773C-E660-81AE-94D020A0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ES" sz="3100" b="1" dirty="0">
                <a:solidFill>
                  <a:srgbClr val="B01D32"/>
                </a:solidFill>
                <a:latin typeface="Century Gothic" panose="020B0502020202020204" pitchFamily="34" charset="0"/>
              </a:rPr>
              <a:t>Neuroarchitecture &amp; The Pshycology of Meeting Table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1713-5754-9F06-9E8B-5C1514101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ES" sz="2000" dirty="0">
                <a:latin typeface="Century Gothic" panose="020B0502020202020204" pitchFamily="34" charset="0"/>
              </a:rPr>
              <a:t>W</a:t>
            </a:r>
            <a:r>
              <a:rPr lang="en-GB" sz="2000" dirty="0">
                <a:latin typeface="Century Gothic" panose="020B0502020202020204" pitchFamily="34" charset="0"/>
              </a:rPr>
              <a:t>ha</a:t>
            </a:r>
            <a:r>
              <a:rPr lang="en-ES" sz="2000" dirty="0">
                <a:latin typeface="Century Gothic" panose="020B0502020202020204" pitchFamily="34" charset="0"/>
              </a:rPr>
              <a:t>t is NeuroArchitecture?</a:t>
            </a:r>
          </a:p>
          <a:p>
            <a:pPr marL="0" indent="0">
              <a:buNone/>
            </a:pPr>
            <a:endParaRPr lang="en-E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sz="2000" dirty="0">
                <a:latin typeface="Century Gothic" panose="020B0502020202020204" pitchFamily="34" charset="0"/>
              </a:rPr>
              <a:t>Merges Neuroscience and Architecture</a:t>
            </a:r>
          </a:p>
          <a:p>
            <a:pPr marL="0" indent="0">
              <a:buNone/>
            </a:pPr>
            <a:endParaRPr lang="en-E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sz="2000" dirty="0">
                <a:latin typeface="Century Gothic" panose="020B0502020202020204" pitchFamily="34" charset="0"/>
              </a:rPr>
              <a:t>Studies How Space affects the Brain</a:t>
            </a:r>
          </a:p>
          <a:p>
            <a:pPr marL="0" indent="0">
              <a:buNone/>
            </a:pPr>
            <a:endParaRPr lang="en-E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sz="2000" dirty="0">
                <a:latin typeface="Century Gothic" panose="020B0502020202020204" pitchFamily="34" charset="0"/>
              </a:rPr>
              <a:t>Key concerns: Comfort, Stress, Cognition, Behaviour</a:t>
            </a:r>
          </a:p>
        </p:txBody>
      </p:sp>
    </p:spTree>
    <p:extLst>
      <p:ext uri="{BB962C8B-B14F-4D97-AF65-F5344CB8AC3E}">
        <p14:creationId xmlns:p14="http://schemas.microsoft.com/office/powerpoint/2010/main" val="123159559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esk with two monitors on it&#10;&#10;AI-generated content may be incorrect.">
            <a:extLst>
              <a:ext uri="{FF2B5EF4-FFF2-40B4-BE49-F238E27FC236}">
                <a16:creationId xmlns:a16="http://schemas.microsoft.com/office/drawing/2014/main" id="{2B4701E5-207A-9A96-7098-4B04D44C1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8993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3D09-CCA9-0EC1-B6A4-68796201C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05BA-B207-B324-7B7F-E87584E7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rgbClr val="B01D32"/>
                </a:solidFill>
                <a:latin typeface="Century Gothic" panose="020B0502020202020204" pitchFamily="34" charset="0"/>
              </a:rPr>
              <a:t>Table Shape &amp; Group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46170-CA1B-0811-BA4D-A1C877020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ES" b="1" dirty="0">
                <a:latin typeface="Century Gothic" panose="020B0502020202020204" pitchFamily="34" charset="0"/>
              </a:rPr>
              <a:t>Oval, U-Shaped or Horseshoe</a:t>
            </a:r>
          </a:p>
          <a:p>
            <a:pPr marL="0" indent="0">
              <a:buNone/>
            </a:pPr>
            <a:endParaRPr lang="en-E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A mix of Round and Rectangular</a:t>
            </a: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Balance between Structured Leadership and 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221056537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ng table with a computer on it&#10;&#10;AI-generated content may be incorrect.">
            <a:extLst>
              <a:ext uri="{FF2B5EF4-FFF2-40B4-BE49-F238E27FC236}">
                <a16:creationId xmlns:a16="http://schemas.microsoft.com/office/drawing/2014/main" id="{5CEB1B75-F3AA-8E36-6773-97639A850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8668" b="19094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6563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ong table with many rectangular objects on it&#10;&#10;AI-generated content may be incorrect.">
            <a:extLst>
              <a:ext uri="{FF2B5EF4-FFF2-40B4-BE49-F238E27FC236}">
                <a16:creationId xmlns:a16="http://schemas.microsoft.com/office/drawing/2014/main" id="{FD03B143-8344-A332-347C-5608D90E5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216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C91B29-5416-B6A8-A80E-910CA8228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99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0424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ng room with laptops and chairs&#10;&#10;AI-generated content may be incorrect.">
            <a:extLst>
              <a:ext uri="{FF2B5EF4-FFF2-40B4-BE49-F238E27FC236}">
                <a16:creationId xmlns:a16="http://schemas.microsoft.com/office/drawing/2014/main" id="{90D59282-B898-8194-BD98-B1A794556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960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64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ng table with computers on it&#10;&#10;AI-generated content may be incorrect.">
            <a:extLst>
              <a:ext uri="{FF2B5EF4-FFF2-40B4-BE49-F238E27FC236}">
                <a16:creationId xmlns:a16="http://schemas.microsoft.com/office/drawing/2014/main" id="{C4062E1D-2EB3-8267-62A3-6DFB77463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62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165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ng table with laptops and chairs&#10;&#10;AI-generated content may be incorrect.">
            <a:extLst>
              <a:ext uri="{FF2B5EF4-FFF2-40B4-BE49-F238E27FC236}">
                <a16:creationId xmlns:a16="http://schemas.microsoft.com/office/drawing/2014/main" id="{CA56FFF8-FFAF-6918-33E4-BCBA97C43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9013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ng conference table with laptops&#10;&#10;AI-generated content may be incorrect.">
            <a:extLst>
              <a:ext uri="{FF2B5EF4-FFF2-40B4-BE49-F238E27FC236}">
                <a16:creationId xmlns:a16="http://schemas.microsoft.com/office/drawing/2014/main" id="{CF0A1E63-5151-CCA9-1D39-DDD4FFFB9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263" b="13647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69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8A3A9-C58B-915E-1E15-54E9D5713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C34B3-514D-0C43-3264-FBC3CC27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rgbClr val="B01D32"/>
                </a:solidFill>
                <a:latin typeface="Century Gothic" panose="020B0502020202020204" pitchFamily="34" charset="0"/>
              </a:rPr>
              <a:t>Table Shape &amp; Group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282B4-436C-03DD-A195-308429496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ES" b="1" dirty="0">
                <a:latin typeface="Century Gothic" panose="020B0502020202020204" pitchFamily="34" charset="0"/>
              </a:rPr>
              <a:t>Modular Tables</a:t>
            </a:r>
          </a:p>
          <a:p>
            <a:pPr marL="0" indent="0">
              <a:buNone/>
            </a:pPr>
            <a:endParaRPr lang="en-E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Offer Flexibility</a:t>
            </a: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Allow configurations to adapt to different meeting needs</a:t>
            </a:r>
          </a:p>
        </p:txBody>
      </p:sp>
    </p:spTree>
    <p:extLst>
      <p:ext uri="{BB962C8B-B14F-4D97-AF65-F5344CB8AC3E}">
        <p14:creationId xmlns:p14="http://schemas.microsoft.com/office/powerpoint/2010/main" val="161369065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a conference room&#10;&#10;AI-generated content may be incorrect.">
            <a:extLst>
              <a:ext uri="{FF2B5EF4-FFF2-40B4-BE49-F238E27FC236}">
                <a16:creationId xmlns:a16="http://schemas.microsoft.com/office/drawing/2014/main" id="{6E837C59-E85D-9CA9-AD0A-9C944735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45CE6-15EF-E34E-93A5-F16B32D6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ES" sz="3400" b="1" dirty="0">
                <a:solidFill>
                  <a:srgbClr val="B01D32"/>
                </a:solidFill>
                <a:latin typeface="Century Gothic" panose="020B0502020202020204" pitchFamily="34" charset="0"/>
              </a:rPr>
              <a:t>Key Psycological Principles in Meeting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A034A-1A34-C8CE-FD9D-A007C7F6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ES" sz="2000" dirty="0">
                <a:latin typeface="Century Gothic" panose="020B0502020202020204" pitchFamily="34" charset="0"/>
              </a:rPr>
              <a:t>Proxemics (personal space)</a:t>
            </a:r>
          </a:p>
          <a:p>
            <a:r>
              <a:rPr lang="en-ES" sz="2000" dirty="0">
                <a:latin typeface="Century Gothic" panose="020B0502020202020204" pitchFamily="34" charset="0"/>
              </a:rPr>
              <a:t>Sightlines and eye contact</a:t>
            </a:r>
          </a:p>
          <a:p>
            <a:r>
              <a:rPr lang="en-ES" sz="2000" dirty="0">
                <a:latin typeface="Century Gothic" panose="020B0502020202020204" pitchFamily="34" charset="0"/>
              </a:rPr>
              <a:t>Spatial hierarchy and power perception</a:t>
            </a:r>
          </a:p>
          <a:p>
            <a:r>
              <a:rPr lang="en-ES" sz="2000" dirty="0">
                <a:latin typeface="Century Gothic" panose="020B0502020202020204" pitchFamily="34" charset="0"/>
              </a:rPr>
              <a:t>Sensory processing (light, material, acoustics)</a:t>
            </a:r>
          </a:p>
        </p:txBody>
      </p:sp>
    </p:spTree>
    <p:extLst>
      <p:ext uri="{BB962C8B-B14F-4D97-AF65-F5344CB8AC3E}">
        <p14:creationId xmlns:p14="http://schemas.microsoft.com/office/powerpoint/2010/main" val="318656761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mputer desk with a large screen&#10;&#10;AI-generated content may be incorrect.">
            <a:extLst>
              <a:ext uri="{FF2B5EF4-FFF2-40B4-BE49-F238E27FC236}">
                <a16:creationId xmlns:a16="http://schemas.microsoft.com/office/drawing/2014/main" id="{8340FDF9-6639-5FC1-789A-0F8269D3B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043" r="136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1997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27AA5CD0-E084-9F74-2106-BF3A7B499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27" b="149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4433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905A2050-C0F0-D2C2-496F-4226A6C0C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088" b="1856"/>
          <a:stretch/>
        </p:blipFill>
        <p:spPr>
          <a:xfrm>
            <a:off x="-990601" y="-248453"/>
            <a:ext cx="15908215" cy="89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794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holding a wooden shelf&#10;&#10;AI-generated content may be incorrect.">
            <a:extLst>
              <a:ext uri="{FF2B5EF4-FFF2-40B4-BE49-F238E27FC236}">
                <a16:creationId xmlns:a16="http://schemas.microsoft.com/office/drawing/2014/main" id="{002C00EF-1294-C4B3-4699-4E948C859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490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CDF91-B961-B367-ADCF-02583DC91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EC25-A43E-C923-5485-F30160F9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rgbClr val="B01D32"/>
                </a:solidFill>
                <a:latin typeface="Century Gothic" panose="020B0502020202020204" pitchFamily="34" charset="0"/>
              </a:rPr>
              <a:t>Table Materials &amp; Group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EF0DA-FCC1-B908-FFDF-E21AA9C58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ES" b="1" dirty="0">
                <a:latin typeface="Century Gothic" panose="020B0502020202020204" pitchFamily="34" charset="0"/>
              </a:rPr>
              <a:t>Sensory Influence of Materials</a:t>
            </a:r>
          </a:p>
          <a:p>
            <a:pPr marL="0" indent="0">
              <a:buNone/>
            </a:pPr>
            <a:endParaRPr lang="en-E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Wood: Warm, organic</a:t>
            </a: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Glass: Trasnparent, cold</a:t>
            </a: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Leather: Luxury, formal</a:t>
            </a: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Stone, marble, metal: Strong, formal</a:t>
            </a:r>
          </a:p>
        </p:txBody>
      </p:sp>
    </p:spTree>
    <p:extLst>
      <p:ext uri="{BB962C8B-B14F-4D97-AF65-F5344CB8AC3E}">
        <p14:creationId xmlns:p14="http://schemas.microsoft.com/office/powerpoint/2010/main" val="285573149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ng conference room with a large table and chairs&#10;&#10;AI-generated content may be incorrect.">
            <a:extLst>
              <a:ext uri="{FF2B5EF4-FFF2-40B4-BE49-F238E27FC236}">
                <a16:creationId xmlns:a16="http://schemas.microsoft.com/office/drawing/2014/main" id="{CB1202AE-EE62-0E58-D11F-354B4FAE8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62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9614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Several computers on a counter&#10;&#10;AI-generated content may be incorrect.">
            <a:extLst>
              <a:ext uri="{FF2B5EF4-FFF2-40B4-BE49-F238E27FC236}">
                <a16:creationId xmlns:a16="http://schemas.microsoft.com/office/drawing/2014/main" id="{DF82F442-93AC-935D-25E2-AACA5B102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6632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round table and a tv&#10;&#10;AI-generated content may be incorrect.">
            <a:extLst>
              <a:ext uri="{FF2B5EF4-FFF2-40B4-BE49-F238E27FC236}">
                <a16:creationId xmlns:a16="http://schemas.microsoft.com/office/drawing/2014/main" id="{210BD767-C184-B2FD-3DEE-F3419EF30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0693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ong table with computers and chairs&#10;&#10;AI-generated content may be incorrect.">
            <a:extLst>
              <a:ext uri="{FF2B5EF4-FFF2-40B4-BE49-F238E27FC236}">
                <a16:creationId xmlns:a16="http://schemas.microsoft.com/office/drawing/2014/main" id="{5E3C045A-B329-50E3-1C51-F697C4788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457" r="43363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926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ong rectangular table with a wooden edge&#10;&#10;AI-generated content may be incorrect.">
            <a:extLst>
              <a:ext uri="{FF2B5EF4-FFF2-40B4-BE49-F238E27FC236}">
                <a16:creationId xmlns:a16="http://schemas.microsoft.com/office/drawing/2014/main" id="{3488EED0-3DAA-AE62-1930-DE5588DDB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828" b="61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27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BA3EC-AB30-48E9-3D4B-712DEC91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rgbClr val="B01D32"/>
                </a:solidFill>
                <a:latin typeface="Century Gothic" panose="020B0502020202020204" pitchFamily="34" charset="0"/>
              </a:rPr>
              <a:t>Table Shape &amp; Group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B0F3-0DB2-F0BB-D2D6-8BE441BF3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ES" b="1" dirty="0">
                <a:latin typeface="Century Gothic" panose="020B0502020202020204" pitchFamily="34" charset="0"/>
              </a:rPr>
              <a:t>Rectangular: Hierarchical, structured</a:t>
            </a:r>
          </a:p>
          <a:p>
            <a:pPr marL="0" indent="0">
              <a:buNone/>
            </a:pPr>
            <a:endParaRPr lang="en-E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Encourage formality and hierarchy</a:t>
            </a:r>
          </a:p>
          <a:p>
            <a:pPr marL="0" indent="0">
              <a:buNone/>
            </a:pPr>
            <a:endParaRPr lang="en-E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ES" dirty="0">
                <a:latin typeface="Century Gothic" panose="020B0502020202020204" pitchFamily="34" charset="0"/>
              </a:rPr>
              <a:t>Leaders typically positioned at the head, directing conversation flow</a:t>
            </a:r>
          </a:p>
        </p:txBody>
      </p:sp>
    </p:spTree>
    <p:extLst>
      <p:ext uri="{BB962C8B-B14F-4D97-AF65-F5344CB8AC3E}">
        <p14:creationId xmlns:p14="http://schemas.microsoft.com/office/powerpoint/2010/main" val="237150345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8CFB0864-791D-7E04-00B3-FB5ECF005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2508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a computer and a microphone&#10;&#10;AI-generated content may be incorrect.">
            <a:extLst>
              <a:ext uri="{FF2B5EF4-FFF2-40B4-BE49-F238E27FC236}">
                <a16:creationId xmlns:a16="http://schemas.microsoft.com/office/drawing/2014/main" id="{3FCBC6BD-508D-533D-3B2F-DE4C40550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924" b="348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2135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Long conference table with chairs&#10;&#10;AI-generated content may be incorrect.">
            <a:extLst>
              <a:ext uri="{FF2B5EF4-FFF2-40B4-BE49-F238E27FC236}">
                <a16:creationId xmlns:a16="http://schemas.microsoft.com/office/drawing/2014/main" id="{E559E0BF-FE15-68DA-28AD-4CF592811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159" b="226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967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nference room with a table and chairs&#10;&#10;AI-generated content may be incorrect.">
            <a:extLst>
              <a:ext uri="{FF2B5EF4-FFF2-40B4-BE49-F238E27FC236}">
                <a16:creationId xmlns:a16="http://schemas.microsoft.com/office/drawing/2014/main" id="{A28CC56D-9730-98DC-A2B2-D918A3E44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556" b="242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5990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ong conference room with a computer on the table&#10;&#10;AI-generated content may be incorrect.">
            <a:extLst>
              <a:ext uri="{FF2B5EF4-FFF2-40B4-BE49-F238E27FC236}">
                <a16:creationId xmlns:a16="http://schemas.microsoft.com/office/drawing/2014/main" id="{4D689403-9447-DEB8-4696-B2E2ABC96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89" b="236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3720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4949</TotalTime>
  <Words>183</Words>
  <Application>Microsoft Macintosh PowerPoint</Application>
  <PresentationFormat>Widescreen</PresentationFormat>
  <Paragraphs>42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Office Theme</vt:lpstr>
      <vt:lpstr>PowerPoint Presentation</vt:lpstr>
      <vt:lpstr>Neuroarchitecture &amp; The Pshycology of Meeting Table Design</vt:lpstr>
      <vt:lpstr>Key Psycological Principles in Meeting Spaces</vt:lpstr>
      <vt:lpstr>Table Shape &amp; Group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Shape &amp; Group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Shape &amp; Group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Shape &amp; Group Dynamics</vt:lpstr>
      <vt:lpstr>PowerPoint Presentation</vt:lpstr>
      <vt:lpstr>PowerPoint Presentation</vt:lpstr>
      <vt:lpstr>PowerPoint Presentation</vt:lpstr>
      <vt:lpstr>PowerPoint Presentation</vt:lpstr>
      <vt:lpstr>Table Materials &amp; Group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Edoardo Curreri</dc:creator>
  <cp:lastModifiedBy>Montse Romero</cp:lastModifiedBy>
  <cp:revision>346</cp:revision>
  <cp:lastPrinted>2025-05-06T10:12:51Z</cp:lastPrinted>
  <dcterms:created xsi:type="dcterms:W3CDTF">2016-10-06T08:31:58Z</dcterms:created>
  <dcterms:modified xsi:type="dcterms:W3CDTF">2025-05-07T10:59:15Z</dcterms:modified>
</cp:coreProperties>
</file>